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fX3E7QbGIydaxfqU5A+zRccfo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48A45F2-5174-49BA-A6D8-6246313C373A}">
  <a:tblStyle styleId="{548A45F2-5174-49BA-A6D8-6246313C373A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1">
              <a:alpha val="40000"/>
            </a:scheme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10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9" name="Google Shape;29;p10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0" name="Google Shape;30;p10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1" name="Google Shape;31;p10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32" name="Google Shape;32;p10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3" name="Google Shape;33;p10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0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5" name="Google Shape;35;p10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36" name="Google Shape;36;p10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37" name="Google Shape;37;p1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0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10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" type="body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3" name="Google Shape;53;p1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2" type="body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6" name="Google Shape;66;p14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8" name="Google Shape;68;p14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85" name="Google Shape;85;p1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/>
          <p:nvPr>
            <p:ph idx="2" type="pic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2" name="Google Shape;92;p1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Legenda">
  <p:cSld name="Título e Legenda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8" name="Google Shape;98;p1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ção com Legenda">
  <p:cSld name="Citação com Legenda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p2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8" name="Google Shape;108;p20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9" name="Google Shape;109;p20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tão de Nome">
  <p:cSld name="Cartão de Nome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3" name="Google Shape;113;p2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r o Cartão de Nome">
  <p:cSld name="Citar o Cartão de Nome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9" name="Google Shape;119;p22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0" name="Google Shape;120;p2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23" name="Google Shape;123;p2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4" name="Google Shape;124;p2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dadeiro ou Falso">
  <p:cSld name="Verdadeiro ou Falso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8" name="Google Shape;128;p23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2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5" name="Google Shape;135;p2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5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1" name="Google Shape;141;p2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9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Google Shape;11;p9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" name="Google Shape;12;p9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3" name="Google Shape;13;p9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4" name="Google Shape;14;p9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Google Shape;15;p9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9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7" name="Google Shape;17;p9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8" name="Google Shape;18;p9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9" name="Google Shape;19;p9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9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" name="Google Shape;22;p9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19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" name="Google Shape;24;p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5" name="Google Shape;25;p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6" name="Google Shape;26;p9"/>
          <p:cNvSpPr txBox="1"/>
          <p:nvPr/>
        </p:nvSpPr>
        <p:spPr>
          <a:xfrm>
            <a:off x="63500" y="6657340"/>
            <a:ext cx="461963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900" u="none" cap="none" strike="noStrike">
                <a:solidFill>
                  <a:srgbClr val="737373"/>
                </a:solidFill>
                <a:latin typeface="Trebuchet MS"/>
                <a:ea typeface="Trebuchet MS"/>
                <a:cs typeface="Trebuchet MS"/>
                <a:sym typeface="Trebuchet MS"/>
              </a:rPr>
              <a:t>PÚBLICA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ddsms.com.br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dsms.com.br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dsms.com.br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dsms.com.br/" TargetMode="External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hyperlink" Target="https://ddsms.com.br/" TargetMode="External"/><Relationship Id="rId10" Type="http://schemas.openxmlformats.org/officeDocument/2006/relationships/hyperlink" Target="https://www.youtube.com/@SyngentaBrasil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youtu.be/x7ADen0idXk" TargetMode="External"/><Relationship Id="rId4" Type="http://schemas.openxmlformats.org/officeDocument/2006/relationships/hyperlink" Target="https://www.youtube.com/@escola-da-seguranca" TargetMode="External"/><Relationship Id="rId9" Type="http://schemas.openxmlformats.org/officeDocument/2006/relationships/hyperlink" Target="https://youtu.be/aIjwdWgxbXo" TargetMode="External"/><Relationship Id="rId5" Type="http://schemas.openxmlformats.org/officeDocument/2006/relationships/hyperlink" Target="https://youtu.be/x7ADen0idXk?t=24" TargetMode="External"/><Relationship Id="rId6" Type="http://schemas.openxmlformats.org/officeDocument/2006/relationships/image" Target="../media/image2.png"/><Relationship Id="rId7" Type="http://schemas.openxmlformats.org/officeDocument/2006/relationships/hyperlink" Target="https://youtu.be/aIjwdWgxbXo" TargetMode="External"/><Relationship Id="rId8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dsms.com.br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hyperlink" Target="https://ddsms.com.br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hyperlink" Target="https://ddsms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3744" y="1536192"/>
            <a:ext cx="4990366" cy="250240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"/>
          <p:cNvSpPr txBox="1"/>
          <p:nvPr>
            <p:ph type="ctrTitle"/>
          </p:nvPr>
        </p:nvSpPr>
        <p:spPr>
          <a:xfrm>
            <a:off x="777239" y="125667"/>
            <a:ext cx="8462011" cy="14105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Trebuchet MS"/>
              <a:buNone/>
            </a:pPr>
            <a:r>
              <a:rPr b="1" lang="pt-BR" sz="4400">
                <a:solidFill>
                  <a:srgbClr val="002060"/>
                </a:solidFill>
              </a:rPr>
              <a:t>Diferença entre Risco e Perigo: Um Guia Essencial para DDS</a:t>
            </a:r>
            <a:endParaRPr/>
          </a:p>
        </p:txBody>
      </p:sp>
      <p:sp>
        <p:nvSpPr>
          <p:cNvPr id="150" name="Google Shape;150;p1"/>
          <p:cNvSpPr txBox="1"/>
          <p:nvPr>
            <p:ph idx="1" type="subTitle"/>
          </p:nvPr>
        </p:nvSpPr>
        <p:spPr>
          <a:xfrm>
            <a:off x="1176528" y="452558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79999"/>
              <a:buNone/>
            </a:pPr>
            <a:r>
              <a:rPr lang="pt-BR">
                <a:solidFill>
                  <a:schemeClr val="dk1"/>
                </a:solidFill>
              </a:rPr>
              <a:t>No ambiente de trabalho, a segurança é prioridade. Um dos pilares dessa segurança é compreender a </a:t>
            </a:r>
            <a:r>
              <a:rPr b="1" lang="pt-BR">
                <a:solidFill>
                  <a:schemeClr val="dk1"/>
                </a:solidFill>
              </a:rPr>
              <a:t>diferença entre risco e perigo</a:t>
            </a:r>
            <a:r>
              <a:rPr lang="pt-BR">
                <a:solidFill>
                  <a:schemeClr val="dk1"/>
                </a:solidFill>
              </a:rPr>
              <a:t>, especialmente em </a:t>
            </a:r>
            <a:r>
              <a:rPr b="1" lang="pt-BR">
                <a:solidFill>
                  <a:schemeClr val="dk1"/>
                </a:solidFill>
              </a:rPr>
              <a:t>DDS (Diálogos Diários de Segurança)</a:t>
            </a:r>
            <a:r>
              <a:rPr lang="pt-BR">
                <a:solidFill>
                  <a:schemeClr val="dk1"/>
                </a:solidFill>
              </a:rPr>
              <a:t>. Esses conceitos são fundamentais para prevenir acidentes e garantir que todos saibam identificar e gerenciar situações que podem colocar vidas em risco.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79999"/>
              <a:buNone/>
            </a:pPr>
            <a:r>
              <a:rPr lang="pt-BR">
                <a:solidFill>
                  <a:schemeClr val="dk1"/>
                </a:solidFill>
              </a:rPr>
              <a:t>Neste guia, vamos esclarecer esses termos, oferecer exemplos práticos e mostrar como utilizá-los para conduzir DDS mais eficazes.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1" name="Google Shape;151;p1">
            <a:hlinkClick r:id="rId4"/>
          </p:cNvPr>
          <p:cNvSpPr txBox="1"/>
          <p:nvPr/>
        </p:nvSpPr>
        <p:spPr>
          <a:xfrm>
            <a:off x="10237510" y="6363093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800" u="none" cap="none" strike="noStrike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DDSMS.COM.BR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"/>
          <p:cNvSpPr txBox="1"/>
          <p:nvPr>
            <p:ph type="ctrTitle"/>
          </p:nvPr>
        </p:nvSpPr>
        <p:spPr>
          <a:xfrm>
            <a:off x="777239" y="125667"/>
            <a:ext cx="8462011" cy="14105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Trebuchet MS"/>
              <a:buNone/>
            </a:pPr>
            <a:r>
              <a:rPr b="1" lang="pt-BR" sz="4400">
                <a:solidFill>
                  <a:srgbClr val="002060"/>
                </a:solidFill>
              </a:rPr>
              <a:t>Por que Risco e Perigo são Tão Importantes no Trabalho e no DDS?</a:t>
            </a:r>
            <a:endParaRPr/>
          </a:p>
        </p:txBody>
      </p:sp>
      <p:sp>
        <p:nvSpPr>
          <p:cNvPr id="157" name="Google Shape;157;p2"/>
          <p:cNvSpPr txBox="1"/>
          <p:nvPr>
            <p:ph idx="1" type="subTitle"/>
          </p:nvPr>
        </p:nvSpPr>
        <p:spPr>
          <a:xfrm>
            <a:off x="847344" y="2111566"/>
            <a:ext cx="9144000" cy="796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lang="pt-BR" sz="2000">
                <a:solidFill>
                  <a:schemeClr val="dk1"/>
                </a:solidFill>
              </a:rPr>
              <a:t>Em muitos casos, acidentes no trabalho ocorrem devido à falta de identificação ou gerenciamento adequado de riscos e perigos. </a:t>
            </a:r>
            <a:endParaRPr/>
          </a:p>
        </p:txBody>
      </p:sp>
      <p:sp>
        <p:nvSpPr>
          <p:cNvPr id="158" name="Google Shape;158;p2"/>
          <p:cNvSpPr txBox="1"/>
          <p:nvPr/>
        </p:nvSpPr>
        <p:spPr>
          <a:xfrm>
            <a:off x="847344" y="4232147"/>
            <a:ext cx="9144000" cy="10256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⮚"/>
            </a:pPr>
            <a:r>
              <a:rPr lang="pt-BR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 DDS, realizado diariamente, é uma oportunidade de educar e conscientizar os trabalhadores sobre esses conceitos, ajudando a criar um ambiente mais seguro. </a:t>
            </a:r>
            <a:endParaRPr/>
          </a:p>
        </p:txBody>
      </p:sp>
      <p:sp>
        <p:nvSpPr>
          <p:cNvPr id="159" name="Google Shape;159;p2"/>
          <p:cNvSpPr txBox="1"/>
          <p:nvPr/>
        </p:nvSpPr>
        <p:spPr>
          <a:xfrm>
            <a:off x="847344" y="3122328"/>
            <a:ext cx="9144000" cy="711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⮚"/>
            </a:pPr>
            <a:r>
              <a:rPr lang="pt-BR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Compreender a diferença entre os dois termos é o primeiro passo para adotar uma cultura de prevenção e proteção.</a:t>
            </a:r>
            <a:endParaRPr/>
          </a:p>
        </p:txBody>
      </p:sp>
      <p:sp>
        <p:nvSpPr>
          <p:cNvPr id="160" name="Google Shape;160;p2">
            <a:hlinkClick r:id="rId3"/>
          </p:cNvPr>
          <p:cNvSpPr txBox="1"/>
          <p:nvPr/>
        </p:nvSpPr>
        <p:spPr>
          <a:xfrm>
            <a:off x="10237510" y="6363093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DDSMS.COM.BR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"/>
          <p:cNvSpPr txBox="1"/>
          <p:nvPr>
            <p:ph type="ctrTitle"/>
          </p:nvPr>
        </p:nvSpPr>
        <p:spPr>
          <a:xfrm>
            <a:off x="777250" y="125675"/>
            <a:ext cx="84621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Trebuchet MS"/>
              <a:buNone/>
            </a:pPr>
            <a:r>
              <a:rPr b="1" lang="pt-BR" sz="4400">
                <a:solidFill>
                  <a:srgbClr val="002060"/>
                </a:solidFill>
              </a:rPr>
              <a:t>O Que é Perigo?</a:t>
            </a:r>
            <a:endParaRPr/>
          </a:p>
        </p:txBody>
      </p:sp>
      <p:sp>
        <p:nvSpPr>
          <p:cNvPr id="166" name="Google Shape;166;p3"/>
          <p:cNvSpPr txBox="1"/>
          <p:nvPr>
            <p:ph idx="1" type="subTitle"/>
          </p:nvPr>
        </p:nvSpPr>
        <p:spPr>
          <a:xfrm>
            <a:off x="530352" y="1553782"/>
            <a:ext cx="9784080" cy="796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lang="pt-BR" sz="2000">
                <a:solidFill>
                  <a:schemeClr val="dk1"/>
                </a:solidFill>
              </a:rPr>
              <a:t>O perigo é qualquer condição, objeto ou situação com potencial de causar dano. </a:t>
            </a:r>
            <a:endParaRPr/>
          </a:p>
        </p:txBody>
      </p:sp>
      <p:sp>
        <p:nvSpPr>
          <p:cNvPr id="167" name="Google Shape;167;p3"/>
          <p:cNvSpPr txBox="1"/>
          <p:nvPr/>
        </p:nvSpPr>
        <p:spPr>
          <a:xfrm>
            <a:off x="530352" y="2490019"/>
            <a:ext cx="9784080" cy="711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⮚"/>
            </a:pPr>
            <a:r>
              <a:rPr lang="pt-BR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Perigos existem em todos os ambientes de trabalho, desde os mais simples até os mais complexos.</a:t>
            </a:r>
            <a:endParaRPr/>
          </a:p>
        </p:txBody>
      </p:sp>
      <p:sp>
        <p:nvSpPr>
          <p:cNvPr id="168" name="Google Shape;168;p3"/>
          <p:cNvSpPr txBox="1"/>
          <p:nvPr/>
        </p:nvSpPr>
        <p:spPr>
          <a:xfrm>
            <a:off x="530352" y="2064223"/>
            <a:ext cx="9784080" cy="711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⮚"/>
            </a:pPr>
            <a:r>
              <a:rPr lang="pt-BR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Ele é uma fonte de risco, mas não implica, por si só, que o dano ocorrerá. </a:t>
            </a:r>
            <a:endParaRPr/>
          </a:p>
        </p:txBody>
      </p:sp>
      <p:sp>
        <p:nvSpPr>
          <p:cNvPr id="169" name="Google Shape;169;p3"/>
          <p:cNvSpPr txBox="1"/>
          <p:nvPr/>
        </p:nvSpPr>
        <p:spPr>
          <a:xfrm>
            <a:off x="530352" y="3551537"/>
            <a:ext cx="609904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Exemplos de Perigos no Trabalho:</a:t>
            </a:r>
            <a:endParaRPr/>
          </a:p>
        </p:txBody>
      </p:sp>
      <p:sp>
        <p:nvSpPr>
          <p:cNvPr id="170" name="Google Shape;170;p3"/>
          <p:cNvSpPr txBox="1"/>
          <p:nvPr/>
        </p:nvSpPr>
        <p:spPr>
          <a:xfrm>
            <a:off x="676656" y="4024807"/>
            <a:ext cx="950976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</a:pPr>
            <a:r>
              <a:rPr b="1"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Máquinas pesadas</a:t>
            </a:r>
            <a:r>
              <a:rPr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Possibilidade de esmagamentos ou cortes.</a:t>
            </a:r>
            <a:endParaRPr/>
          </a:p>
        </p:txBody>
      </p:sp>
      <p:sp>
        <p:nvSpPr>
          <p:cNvPr id="171" name="Google Shape;171;p3"/>
          <p:cNvSpPr txBox="1"/>
          <p:nvPr/>
        </p:nvSpPr>
        <p:spPr>
          <a:xfrm>
            <a:off x="676656" y="4395303"/>
            <a:ext cx="950976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</a:pPr>
            <a:r>
              <a:rPr b="1"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Produtos químicos</a:t>
            </a:r>
            <a:r>
              <a:rPr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potencial de queimaduras ou intoxicação.</a:t>
            </a:r>
            <a:endParaRPr/>
          </a:p>
        </p:txBody>
      </p:sp>
      <p:sp>
        <p:nvSpPr>
          <p:cNvPr id="172" name="Google Shape;172;p3"/>
          <p:cNvSpPr txBox="1"/>
          <p:nvPr/>
        </p:nvSpPr>
        <p:spPr>
          <a:xfrm>
            <a:off x="676656" y="4765799"/>
            <a:ext cx="87088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</a:pPr>
            <a:r>
              <a:rPr b="1"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Superfícies escorregadias</a:t>
            </a:r>
            <a:r>
              <a:rPr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Potencial para quedas.</a:t>
            </a:r>
            <a:endParaRPr/>
          </a:p>
        </p:txBody>
      </p:sp>
      <p:sp>
        <p:nvSpPr>
          <p:cNvPr id="173" name="Google Shape;173;p3"/>
          <p:cNvSpPr txBox="1"/>
          <p:nvPr/>
        </p:nvSpPr>
        <p:spPr>
          <a:xfrm>
            <a:off x="676656" y="5136294"/>
            <a:ext cx="833932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</a:pPr>
            <a:r>
              <a:rPr b="1"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Trabalho em altura</a:t>
            </a:r>
            <a:r>
              <a:rPr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Possibilidade de quedas graves.</a:t>
            </a:r>
            <a:endParaRPr/>
          </a:p>
        </p:txBody>
      </p:sp>
      <p:sp>
        <p:nvSpPr>
          <p:cNvPr id="174" name="Google Shape;174;p3">
            <a:hlinkClick r:id="rId3"/>
          </p:cNvPr>
          <p:cNvSpPr txBox="1"/>
          <p:nvPr/>
        </p:nvSpPr>
        <p:spPr>
          <a:xfrm>
            <a:off x="10237510" y="6363093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DDSMS.COM.BR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"/>
          <p:cNvSpPr txBox="1"/>
          <p:nvPr>
            <p:ph type="ctrTitle"/>
          </p:nvPr>
        </p:nvSpPr>
        <p:spPr>
          <a:xfrm>
            <a:off x="777239" y="125667"/>
            <a:ext cx="8462011" cy="14105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Trebuchet MS"/>
              <a:buNone/>
            </a:pPr>
            <a:r>
              <a:rPr b="1" lang="pt-BR" sz="4400">
                <a:solidFill>
                  <a:srgbClr val="002060"/>
                </a:solidFill>
              </a:rPr>
              <a:t>O Que é Risco?</a:t>
            </a:r>
            <a:endParaRPr/>
          </a:p>
        </p:txBody>
      </p:sp>
      <p:sp>
        <p:nvSpPr>
          <p:cNvPr id="180" name="Google Shape;180;p4"/>
          <p:cNvSpPr txBox="1"/>
          <p:nvPr>
            <p:ph idx="1" type="subTitle"/>
          </p:nvPr>
        </p:nvSpPr>
        <p:spPr>
          <a:xfrm>
            <a:off x="530352" y="1800670"/>
            <a:ext cx="9692640" cy="796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lang="pt-BR" sz="2000">
                <a:solidFill>
                  <a:schemeClr val="dk1"/>
                </a:solidFill>
              </a:rPr>
              <a:t>O risco é a probabilidade de o perigo causar dano, considerando fatores como a frequência de exposição e a gravidade das possíveis consequências. </a:t>
            </a:r>
            <a:endParaRPr/>
          </a:p>
        </p:txBody>
      </p:sp>
      <p:sp>
        <p:nvSpPr>
          <p:cNvPr id="181" name="Google Shape;181;p4"/>
          <p:cNvSpPr txBox="1"/>
          <p:nvPr/>
        </p:nvSpPr>
        <p:spPr>
          <a:xfrm>
            <a:off x="530352" y="2650454"/>
            <a:ext cx="9692640" cy="711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⮚"/>
            </a:pPr>
            <a:r>
              <a:rPr lang="pt-BR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Ele representa o grau de vulnerabilidade de uma pessoa ou processo ao perigo identificado.</a:t>
            </a:r>
            <a:endParaRPr/>
          </a:p>
        </p:txBody>
      </p:sp>
      <p:sp>
        <p:nvSpPr>
          <p:cNvPr id="182" name="Google Shape;182;p4"/>
          <p:cNvSpPr txBox="1"/>
          <p:nvPr/>
        </p:nvSpPr>
        <p:spPr>
          <a:xfrm>
            <a:off x="530352" y="3770993"/>
            <a:ext cx="609904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Exemplos de Riscos no Trabalho:</a:t>
            </a:r>
            <a:endParaRPr/>
          </a:p>
        </p:txBody>
      </p:sp>
      <p:sp>
        <p:nvSpPr>
          <p:cNvPr id="183" name="Google Shape;183;p4"/>
          <p:cNvSpPr txBox="1"/>
          <p:nvPr/>
        </p:nvSpPr>
        <p:spPr>
          <a:xfrm>
            <a:off x="676656" y="4326559"/>
            <a:ext cx="950976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</a:pPr>
            <a:r>
              <a:rPr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Operar máquinas pesadas sem usar EPIs (Equipamentos de Proteção Individual).</a:t>
            </a:r>
            <a:endParaRPr/>
          </a:p>
        </p:txBody>
      </p:sp>
      <p:sp>
        <p:nvSpPr>
          <p:cNvPr id="184" name="Google Shape;184;p4"/>
          <p:cNvSpPr txBox="1"/>
          <p:nvPr/>
        </p:nvSpPr>
        <p:spPr>
          <a:xfrm>
            <a:off x="676656" y="4807167"/>
            <a:ext cx="950976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</a:pPr>
            <a:r>
              <a:rPr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Manipular produtos químicos sem treinamento ou equipamentos adequados.</a:t>
            </a:r>
            <a:endParaRPr/>
          </a:p>
        </p:txBody>
      </p:sp>
      <p:sp>
        <p:nvSpPr>
          <p:cNvPr id="185" name="Google Shape;185;p4"/>
          <p:cNvSpPr txBox="1"/>
          <p:nvPr/>
        </p:nvSpPr>
        <p:spPr>
          <a:xfrm>
            <a:off x="676656" y="5287774"/>
            <a:ext cx="87088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</a:pPr>
            <a:r>
              <a:rPr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Trabalhar em andaimes sem sistemas de proteção contra quedas.</a:t>
            </a:r>
            <a:endParaRPr/>
          </a:p>
        </p:txBody>
      </p:sp>
      <p:sp>
        <p:nvSpPr>
          <p:cNvPr id="186" name="Google Shape;186;p4">
            <a:hlinkClick r:id="rId3"/>
          </p:cNvPr>
          <p:cNvSpPr txBox="1"/>
          <p:nvPr/>
        </p:nvSpPr>
        <p:spPr>
          <a:xfrm>
            <a:off x="10237510" y="6363093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DDSMS.COM.BR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"/>
          <p:cNvSpPr txBox="1"/>
          <p:nvPr>
            <p:ph type="ctrTitle"/>
          </p:nvPr>
        </p:nvSpPr>
        <p:spPr>
          <a:xfrm>
            <a:off x="777239" y="125667"/>
            <a:ext cx="8462011" cy="8290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Trebuchet MS"/>
              <a:buNone/>
            </a:pPr>
            <a:r>
              <a:rPr b="1" lang="pt-BR" sz="4400">
                <a:solidFill>
                  <a:srgbClr val="002060"/>
                </a:solidFill>
              </a:rPr>
              <a:t>Vídeos</a:t>
            </a:r>
            <a:endParaRPr/>
          </a:p>
        </p:txBody>
      </p:sp>
      <p:sp>
        <p:nvSpPr>
          <p:cNvPr id="192" name="Google Shape;192;p5"/>
          <p:cNvSpPr txBox="1"/>
          <p:nvPr>
            <p:ph idx="1" type="subTitle"/>
          </p:nvPr>
        </p:nvSpPr>
        <p:spPr>
          <a:xfrm>
            <a:off x="713230" y="3171825"/>
            <a:ext cx="3738864" cy="829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Arial"/>
              <a:buChar char="•"/>
            </a:pPr>
            <a:r>
              <a:rPr b="0" i="0" lang="pt-BR" sz="1600" u="sng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PERIGO x RISCO: Como saber a diferença?</a:t>
            </a:r>
            <a:r>
              <a:rPr b="0" i="0" lang="pt-BR" sz="1600" u="sng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10160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Fonte: </a:t>
            </a:r>
            <a:r>
              <a:rPr b="0" i="1" lang="pt-BR" sz="1600" u="sng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Canal "Escola de Segurança"</a:t>
            </a:r>
            <a:endParaRPr b="0" i="0" sz="1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5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3231" y="994410"/>
            <a:ext cx="3738863" cy="20779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5"/>
          <p:cNvGrpSpPr/>
          <p:nvPr/>
        </p:nvGrpSpPr>
        <p:grpSpPr>
          <a:xfrm>
            <a:off x="637032" y="4000885"/>
            <a:ext cx="3815061" cy="2827083"/>
            <a:chOff x="637032" y="4000885"/>
            <a:chExt cx="3815061" cy="2827083"/>
          </a:xfrm>
        </p:grpSpPr>
        <p:pic>
          <p:nvPicPr>
            <p:cNvPr id="195" name="Google Shape;195;p5">
              <a:hlinkClick r:id="rId7"/>
            </p:cNvPr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77238" y="4000885"/>
              <a:ext cx="3674855" cy="19982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5"/>
            <p:cNvSpPr txBox="1"/>
            <p:nvPr/>
          </p:nvSpPr>
          <p:spPr>
            <a:xfrm>
              <a:off x="637032" y="5991842"/>
              <a:ext cx="3075432" cy="836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8128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280"/>
                <a:buFont typeface="Arial"/>
                <a:buChar char="•"/>
              </a:pPr>
              <a:r>
                <a:rPr b="0" i="0" lang="pt-BR" sz="1600" u="sng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  <a:hlinkClick r:id="rId9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Risco e Perigo - Qual a diferença?</a:t>
              </a:r>
              <a:endParaRPr b="0" i="0" sz="1600" u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81280" lvl="0" marL="0" marR="0" rtl="0" algn="l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ts val="1280"/>
                <a:buFont typeface="Arial"/>
                <a:buChar char="•"/>
              </a:pPr>
              <a:r>
                <a:rPr b="0" i="0" lang="pt-BR" sz="1600" u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Fonte: </a:t>
              </a:r>
              <a:r>
                <a:rPr b="0" i="0" lang="pt-BR" sz="1600" u="sng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  <a:hlinkClick r:id="rId10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Canal Syngenta Brasil</a:t>
              </a:r>
              <a:r>
                <a:rPr b="0" i="0" lang="pt-BR" sz="1600" u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</p:grpSp>
      <p:sp>
        <p:nvSpPr>
          <p:cNvPr id="197" name="Google Shape;197;p5"/>
          <p:cNvSpPr/>
          <p:nvPr/>
        </p:nvSpPr>
        <p:spPr>
          <a:xfrm>
            <a:off x="5194999" y="1416945"/>
            <a:ext cx="4589081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tabela abaixo resume as principais diferenças entre risco e perigo:</a:t>
            </a:r>
            <a:endParaRPr/>
          </a:p>
        </p:txBody>
      </p:sp>
      <p:graphicFrame>
        <p:nvGraphicFramePr>
          <p:cNvPr id="198" name="Google Shape;198;p5"/>
          <p:cNvGraphicFramePr/>
          <p:nvPr/>
        </p:nvGraphicFramePr>
        <p:xfrm>
          <a:off x="4910328" y="2157984"/>
          <a:ext cx="3000000" cy="3000000"/>
        </p:xfrm>
        <a:graphic>
          <a:graphicData uri="http://schemas.openxmlformats.org/drawingml/2006/table">
            <a:tbl>
              <a:tblPr>
                <a:gradFill>
                  <a:gsLst>
                    <a:gs pos="0">
                      <a:srgbClr val="D2E4BB"/>
                    </a:gs>
                    <a:gs pos="88000">
                      <a:srgbClr val="9FC95F"/>
                    </a:gs>
                    <a:gs pos="100000">
                      <a:srgbClr val="9FC95F"/>
                    </a:gs>
                  </a:gsLst>
                  <a:lin ang="5400000" scaled="0"/>
                </a:gradFill>
                <a:tableStyleId>{548A45F2-5174-49BA-A6D8-6246313C373A}</a:tableStyleId>
              </a:tblPr>
              <a:tblGrid>
                <a:gridCol w="2562200"/>
                <a:gridCol w="2805325"/>
              </a:tblGrid>
              <a:tr h="468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600" u="none" cap="none" strike="noStrike"/>
                        <a:t>Perigo</a:t>
                      </a:r>
                      <a:endParaRPr sz="16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600" u="none" cap="none" strike="noStrike"/>
                        <a:t>Risco</a:t>
                      </a:r>
                      <a:endParaRPr sz="1600" u="none" cap="none" strike="noStrike"/>
                    </a:p>
                  </a:txBody>
                  <a:tcPr marT="45725" marB="45725" marR="91450" marL="91450" anchor="ctr"/>
                </a:tc>
              </a:tr>
              <a:tr h="724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cap="none" strike="noStrike"/>
                        <a:t>É a fonte de dano.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cap="none" strike="noStrike"/>
                        <a:t>É a probabilidade de que o dano ocorra.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724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cap="none" strike="noStrike"/>
                        <a:t>Sempre está presente.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cap="none" strike="noStrike"/>
                        <a:t>Pode ser reduzido com medidas de controle.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724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cap="none" strike="noStrike"/>
                        <a:t>Exemplo: produto químico tóxico.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cap="none" strike="noStrike"/>
                        <a:t>Exemplo: risco de intoxicação por manuseio incorreto.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724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cap="none" strike="noStrike"/>
                        <a:t>É uma condição ou elemento.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cap="none" strike="noStrike"/>
                        <a:t>É uma avaliação que considera probabilidade e gravidade.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sp>
        <p:nvSpPr>
          <p:cNvPr id="199" name="Google Shape;199;p5">
            <a:hlinkClick r:id="rId11"/>
          </p:cNvPr>
          <p:cNvSpPr txBox="1"/>
          <p:nvPr/>
        </p:nvSpPr>
        <p:spPr>
          <a:xfrm>
            <a:off x="10237510" y="6363093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DDSMS.COM.BR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"/>
          <p:cNvSpPr txBox="1"/>
          <p:nvPr>
            <p:ph type="ctrTitle"/>
          </p:nvPr>
        </p:nvSpPr>
        <p:spPr>
          <a:xfrm>
            <a:off x="777239" y="125668"/>
            <a:ext cx="8462011" cy="126227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Trebuchet MS"/>
              <a:buNone/>
            </a:pPr>
            <a:r>
              <a:rPr b="1" lang="pt-BR" sz="4400">
                <a:solidFill>
                  <a:srgbClr val="002060"/>
                </a:solidFill>
              </a:rPr>
              <a:t>5 Exemplos Práticos de Risco e Perigo no Trabalho</a:t>
            </a:r>
            <a:endParaRPr/>
          </a:p>
        </p:txBody>
      </p:sp>
      <p:sp>
        <p:nvSpPr>
          <p:cNvPr id="205" name="Google Shape;205;p6"/>
          <p:cNvSpPr txBox="1"/>
          <p:nvPr/>
        </p:nvSpPr>
        <p:spPr>
          <a:xfrm>
            <a:off x="566925" y="3576039"/>
            <a:ext cx="5358387" cy="10100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3. Manuseio de Produtos Químicos: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Perigo: </a:t>
            </a:r>
            <a:r>
              <a:rPr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Substâncias corrosivas ou tóxicas.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Risco: </a:t>
            </a:r>
            <a:r>
              <a:rPr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Queimaduras ou intoxicações em caso de vazamentos ou contato direto.</a:t>
            </a:r>
            <a:endParaRPr/>
          </a:p>
        </p:txBody>
      </p:sp>
      <p:sp>
        <p:nvSpPr>
          <p:cNvPr id="206" name="Google Shape;206;p6"/>
          <p:cNvSpPr txBox="1"/>
          <p:nvPr/>
        </p:nvSpPr>
        <p:spPr>
          <a:xfrm>
            <a:off x="566926" y="5464665"/>
            <a:ext cx="5074922" cy="11894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5. Operação de Máquinas Pesadas: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Perigo</a:t>
            </a:r>
            <a:r>
              <a:rPr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Partes móveis das máquinas..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Risco</a:t>
            </a:r>
            <a:r>
              <a:rPr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Cortes ou amputações por falta de barreiras de proteção.</a:t>
            </a:r>
            <a:endParaRPr/>
          </a:p>
        </p:txBody>
      </p:sp>
      <p:sp>
        <p:nvSpPr>
          <p:cNvPr id="207" name="Google Shape;207;p6"/>
          <p:cNvSpPr txBox="1"/>
          <p:nvPr/>
        </p:nvSpPr>
        <p:spPr>
          <a:xfrm>
            <a:off x="5285994" y="2495365"/>
            <a:ext cx="4799838" cy="11894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2. Armazenamento de Materiais Inflamáveis: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Perigo</a:t>
            </a:r>
            <a:r>
              <a:rPr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Presença de substâncias inflamáveis.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Risco</a:t>
            </a:r>
            <a:r>
              <a:rPr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Incêndio ou explosão em caso de contato com faíscas ou calor.</a:t>
            </a:r>
            <a:endParaRPr/>
          </a:p>
        </p:txBody>
      </p:sp>
      <p:sp>
        <p:nvSpPr>
          <p:cNvPr id="208" name="Google Shape;208;p6"/>
          <p:cNvSpPr txBox="1"/>
          <p:nvPr/>
        </p:nvSpPr>
        <p:spPr>
          <a:xfrm>
            <a:off x="5285994" y="4669671"/>
            <a:ext cx="4644390" cy="104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4. Superfícies Escorregadias: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Perigo</a:t>
            </a:r>
            <a:r>
              <a:rPr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Piso molhado ou com óleo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Risco</a:t>
            </a:r>
            <a:r>
              <a:rPr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Quedas que podem causar fraturas ou lesões graves.</a:t>
            </a:r>
            <a:endParaRPr/>
          </a:p>
        </p:txBody>
      </p:sp>
      <p:sp>
        <p:nvSpPr>
          <p:cNvPr id="209" name="Google Shape;209;p6"/>
          <p:cNvSpPr txBox="1"/>
          <p:nvPr/>
        </p:nvSpPr>
        <p:spPr>
          <a:xfrm>
            <a:off x="777239" y="1412239"/>
            <a:ext cx="5148074" cy="11894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1. Trabalho em Altura: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Perigo</a:t>
            </a:r>
            <a:r>
              <a:rPr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Altura elevada.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b="1"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Risco</a:t>
            </a:r>
            <a:r>
              <a:rPr lang="pt-BR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Quedas devido à ausência de cintos de segurança ou plataformas instáveis.</a:t>
            </a:r>
            <a:endParaRPr/>
          </a:p>
        </p:txBody>
      </p:sp>
      <p:sp>
        <p:nvSpPr>
          <p:cNvPr id="210" name="Google Shape;210;p6">
            <a:hlinkClick r:id="rId3"/>
          </p:cNvPr>
          <p:cNvSpPr txBox="1"/>
          <p:nvPr/>
        </p:nvSpPr>
        <p:spPr>
          <a:xfrm>
            <a:off x="10237510" y="6363093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DDSMS.COM.BR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"/>
          <p:cNvSpPr txBox="1"/>
          <p:nvPr>
            <p:ph type="ctrTitle"/>
          </p:nvPr>
        </p:nvSpPr>
        <p:spPr>
          <a:xfrm>
            <a:off x="175258" y="44319"/>
            <a:ext cx="9884665" cy="14105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</a:pPr>
            <a:r>
              <a:rPr b="1" lang="pt-BR" sz="3600">
                <a:solidFill>
                  <a:srgbClr val="002060"/>
                </a:solidFill>
              </a:rPr>
              <a:t>Como o Entendimento de Risco e Perigo Melhora o DDS?</a:t>
            </a:r>
            <a:endParaRPr/>
          </a:p>
        </p:txBody>
      </p:sp>
      <p:sp>
        <p:nvSpPr>
          <p:cNvPr id="216" name="Google Shape;216;p7"/>
          <p:cNvSpPr txBox="1"/>
          <p:nvPr>
            <p:ph idx="1" type="subTitle"/>
          </p:nvPr>
        </p:nvSpPr>
        <p:spPr>
          <a:xfrm>
            <a:off x="749807" y="1724706"/>
            <a:ext cx="9144000" cy="796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b="1" lang="pt-BR" sz="2000">
                <a:solidFill>
                  <a:schemeClr val="dk1"/>
                </a:solidFill>
              </a:rPr>
              <a:t>Compreender a diferença entre risco e perigo permite que o DDS seja mais objetivo e eficaz. Ao planejar um DDS com foco nesses conceitos, você pode:</a:t>
            </a:r>
            <a:endParaRPr/>
          </a:p>
        </p:txBody>
      </p:sp>
      <p:sp>
        <p:nvSpPr>
          <p:cNvPr id="217" name="Google Shape;217;p7"/>
          <p:cNvSpPr txBox="1"/>
          <p:nvPr/>
        </p:nvSpPr>
        <p:spPr>
          <a:xfrm>
            <a:off x="749807" y="2736517"/>
            <a:ext cx="9144000" cy="360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⮚"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 perigos específicos no ambiente de trabalho.</a:t>
            </a:r>
            <a:endParaRPr/>
          </a:p>
        </p:txBody>
      </p:sp>
      <p:sp>
        <p:nvSpPr>
          <p:cNvPr id="218" name="Google Shape;218;p7"/>
          <p:cNvSpPr txBox="1"/>
          <p:nvPr/>
        </p:nvSpPr>
        <p:spPr>
          <a:xfrm>
            <a:off x="749807" y="3204541"/>
            <a:ext cx="9144000" cy="360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⮚"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Avaliar os riscos associados e propor medidas para reduzi-los.</a:t>
            </a:r>
            <a:endParaRPr/>
          </a:p>
        </p:txBody>
      </p:sp>
      <p:sp>
        <p:nvSpPr>
          <p:cNvPr id="219" name="Google Shape;219;p7"/>
          <p:cNvSpPr txBox="1"/>
          <p:nvPr/>
        </p:nvSpPr>
        <p:spPr>
          <a:xfrm>
            <a:off x="749807" y="3672565"/>
            <a:ext cx="9144000" cy="360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⮚"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Engajar os trabalhadores, mostrando exemplos práticos e reais.</a:t>
            </a:r>
            <a:endParaRPr/>
          </a:p>
        </p:txBody>
      </p:sp>
      <p:sp>
        <p:nvSpPr>
          <p:cNvPr id="220" name="Google Shape;220;p7"/>
          <p:cNvSpPr txBox="1"/>
          <p:nvPr/>
        </p:nvSpPr>
        <p:spPr>
          <a:xfrm>
            <a:off x="749807" y="4140589"/>
            <a:ext cx="8680704" cy="360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⮚"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Promover uma cultura de prevenção, onde cada colaborador entende seu papel na segurança.</a:t>
            </a:r>
            <a:endParaRPr/>
          </a:p>
        </p:txBody>
      </p:sp>
      <p:sp>
        <p:nvSpPr>
          <p:cNvPr id="221" name="Google Shape;221;p7"/>
          <p:cNvSpPr txBox="1"/>
          <p:nvPr/>
        </p:nvSpPr>
        <p:spPr>
          <a:xfrm>
            <a:off x="653796" y="5160002"/>
            <a:ext cx="9642348" cy="1138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Dica para DDS Eficaz: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Peça aos trabalhadores que apontem os perigos em suas áreas e discutam os riscos envolvidos. Isso aumenta a participação e fortalece o compromisso com a segurança.</a:t>
            </a:r>
            <a:endParaRPr/>
          </a:p>
        </p:txBody>
      </p:sp>
      <p:pic>
        <p:nvPicPr>
          <p:cNvPr descr="Uma lâmpada" id="222" name="Google Shape;22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743993"/>
            <a:ext cx="825706" cy="825706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7">
            <a:hlinkClick r:id="rId4"/>
          </p:cNvPr>
          <p:cNvSpPr txBox="1"/>
          <p:nvPr/>
        </p:nvSpPr>
        <p:spPr>
          <a:xfrm>
            <a:off x="10237510" y="6363093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DDSMS.COM.BR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85882"/>
          </a:schemeClr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"/>
          <p:cNvSpPr txBox="1"/>
          <p:nvPr>
            <p:ph type="ctrTitle"/>
          </p:nvPr>
        </p:nvSpPr>
        <p:spPr>
          <a:xfrm>
            <a:off x="175258" y="44319"/>
            <a:ext cx="9884665" cy="9513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</a:pPr>
            <a:r>
              <a:rPr b="1" lang="pt-BR" sz="3600">
                <a:solidFill>
                  <a:srgbClr val="002060"/>
                </a:solidFill>
              </a:rPr>
              <a:t>Conclusão</a:t>
            </a:r>
            <a:endParaRPr/>
          </a:p>
        </p:txBody>
      </p:sp>
      <p:sp>
        <p:nvSpPr>
          <p:cNvPr id="229" name="Google Shape;229;p8"/>
          <p:cNvSpPr txBox="1"/>
          <p:nvPr>
            <p:ph idx="1" type="subTitle"/>
          </p:nvPr>
        </p:nvSpPr>
        <p:spPr>
          <a:xfrm>
            <a:off x="749807" y="1402181"/>
            <a:ext cx="9144000" cy="796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pt-BR" sz="2000">
                <a:solidFill>
                  <a:schemeClr val="dk1"/>
                </a:solidFill>
              </a:rPr>
              <a:t>Entender a diferença entre risco e perigo é essencial para a prevenção de acidentes e para a condução de DDS mais produtivos. Lembre-se:</a:t>
            </a:r>
            <a:endParaRPr/>
          </a:p>
        </p:txBody>
      </p:sp>
      <p:sp>
        <p:nvSpPr>
          <p:cNvPr id="230" name="Google Shape;230;p8"/>
          <p:cNvSpPr txBox="1"/>
          <p:nvPr/>
        </p:nvSpPr>
        <p:spPr>
          <a:xfrm>
            <a:off x="3359289" y="2807187"/>
            <a:ext cx="4634641" cy="360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⮚"/>
            </a:pPr>
            <a:r>
              <a:rPr lang="pt-BR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Perigo é a fonte de dano.</a:t>
            </a:r>
            <a:endParaRPr/>
          </a:p>
        </p:txBody>
      </p:sp>
      <p:sp>
        <p:nvSpPr>
          <p:cNvPr id="231" name="Google Shape;231;p8"/>
          <p:cNvSpPr txBox="1"/>
          <p:nvPr/>
        </p:nvSpPr>
        <p:spPr>
          <a:xfrm>
            <a:off x="3359289" y="3776806"/>
            <a:ext cx="6124076" cy="360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⮚"/>
            </a:pPr>
            <a:r>
              <a:rPr lang="pt-BR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Risco é a probabilidade do dano ocorrer.</a:t>
            </a:r>
            <a:endParaRPr/>
          </a:p>
        </p:txBody>
      </p:sp>
      <p:sp>
        <p:nvSpPr>
          <p:cNvPr id="232" name="Google Shape;232;p8"/>
          <p:cNvSpPr txBox="1"/>
          <p:nvPr/>
        </p:nvSpPr>
        <p:spPr>
          <a:xfrm>
            <a:off x="653796" y="5160002"/>
            <a:ext cx="405960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Ao abordar esses conceitos no DDS, você não apenas educa sua equipe, mas também cria um ambiente mais seguro e eficiente. A segurança é responsabilidade de todos – participe, pergunte, compartilhe!</a:t>
            </a:r>
            <a:endParaRPr/>
          </a:p>
        </p:txBody>
      </p:sp>
      <p:pic>
        <p:nvPicPr>
          <p:cNvPr descr="Uma lâmpada" id="233" name="Google Shape;23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743993"/>
            <a:ext cx="825706" cy="825706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8">
            <a:hlinkClick r:id="rId4"/>
          </p:cNvPr>
          <p:cNvSpPr txBox="1"/>
          <p:nvPr/>
        </p:nvSpPr>
        <p:spPr>
          <a:xfrm>
            <a:off x="10237510" y="6363093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DDSMS.COM.BR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acetado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2025-01-07T17:19:26Z</dcterms:created>
  <dc:creator>Danilo Afonso Campagnaro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40b9f7d-8e3a-482f-9702-4b7ffc40985a_Enabled">
    <vt:lpwstr>true</vt:lpwstr>
  </property>
  <property fmtid="{D5CDD505-2E9C-101B-9397-08002B2CF9AE}" pid="3" name="MSIP_Label_140b9f7d-8e3a-482f-9702-4b7ffc40985a_SetDate">
    <vt:lpwstr>2025-01-07T18:33:07Z</vt:lpwstr>
  </property>
  <property fmtid="{D5CDD505-2E9C-101B-9397-08002B2CF9AE}" pid="4" name="MSIP_Label_140b9f7d-8e3a-482f-9702-4b7ffc40985a_Method">
    <vt:lpwstr>Privileged</vt:lpwstr>
  </property>
  <property fmtid="{D5CDD505-2E9C-101B-9397-08002B2CF9AE}" pid="5" name="MSIP_Label_140b9f7d-8e3a-482f-9702-4b7ffc40985a_Name">
    <vt:lpwstr>Pública</vt:lpwstr>
  </property>
  <property fmtid="{D5CDD505-2E9C-101B-9397-08002B2CF9AE}" pid="6" name="MSIP_Label_140b9f7d-8e3a-482f-9702-4b7ffc40985a_SiteId">
    <vt:lpwstr>5b6f6241-9a57-4be4-8e50-1dfa72e79a57</vt:lpwstr>
  </property>
  <property fmtid="{D5CDD505-2E9C-101B-9397-08002B2CF9AE}" pid="7" name="MSIP_Label_140b9f7d-8e3a-482f-9702-4b7ffc40985a_ActionId">
    <vt:lpwstr>75b3c651-ca66-4924-9274-072b6ad413c0</vt:lpwstr>
  </property>
  <property fmtid="{D5CDD505-2E9C-101B-9397-08002B2CF9AE}" pid="8" name="MSIP_Label_140b9f7d-8e3a-482f-9702-4b7ffc40985a_ContentBits">
    <vt:lpwstr>2</vt:lpwstr>
  </property>
  <property fmtid="{D5CDD505-2E9C-101B-9397-08002B2CF9AE}" pid="9" name="ClassificationContentMarkingFooterLocations">
    <vt:lpwstr>Facetado:9</vt:lpwstr>
  </property>
  <property fmtid="{D5CDD505-2E9C-101B-9397-08002B2CF9AE}" pid="10" name="ClassificationContentMarkingFooterText">
    <vt:lpwstr>PÚBLICA</vt:lpwstr>
  </property>
</Properties>
</file>